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1" r:id="rId12"/>
    <p:sldId id="272" r:id="rId13"/>
    <p:sldId id="266"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40" d="100"/>
          <a:sy n="140" d="100"/>
        </p:scale>
        <p:origin x="907"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9/26/2026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155233603"/>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in year 5 had ten swimming lessons at </a:t>
                      </a:r>
                      <a:r>
                        <a:rPr lang="en-US" sz="700" dirty="0" err="1">
                          <a:latin typeface="Calibri" panose="020F0502020204030204" pitchFamily="34" charset="0"/>
                          <a:cs typeface="Calibri" panose="020F0502020204030204" pitchFamily="34" charset="0"/>
                        </a:rPr>
                        <a:t>Stowmarket</a:t>
                      </a:r>
                      <a:r>
                        <a:rPr lang="en-US" sz="700" dirty="0">
                          <a:latin typeface="Calibri" panose="020F0502020204030204" pitchFamily="34" charset="0"/>
                          <a:cs typeface="Calibri" panose="020F0502020204030204" pitchFamily="34" charset="0"/>
                        </a:rPr>
                        <a:t> Leisure Centre with </a:t>
                      </a:r>
                      <a:r>
                        <a:rPr lang="en-US" sz="700" dirty="0" err="1">
                          <a:latin typeface="Calibri" panose="020F0502020204030204" pitchFamily="34" charset="0"/>
                          <a:cs typeface="Calibri" panose="020F0502020204030204" pitchFamily="34" charset="0"/>
                        </a:rPr>
                        <a:t>trining</a:t>
                      </a:r>
                      <a:r>
                        <a:rPr lang="en-US" sz="700" dirty="0">
                          <a:latin typeface="Calibri" panose="020F0502020204030204" pitchFamily="34" charset="0"/>
                          <a:cs typeface="Calibri" panose="020F0502020204030204" pitchFamily="34" charset="0"/>
                        </a:rPr>
                        <a:t> from a qualified swimming coach supported by trained Tas from school. </a:t>
                      </a:r>
                    </a:p>
                    <a:p>
                      <a:r>
                        <a:rPr lang="en-US" sz="700" dirty="0">
                          <a:latin typeface="Calibri" panose="020F0502020204030204" pitchFamily="34" charset="0"/>
                          <a:cs typeface="Calibri" panose="020F0502020204030204" pitchFamily="34" charset="0"/>
                        </a:rPr>
                        <a:t>Transport costs were reduced by taking cars instead of a coach.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are only now swimming for one year rather than three.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still had one child who didn’t reach the criteria before finishing.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in year 5 had ten swimming lessons at </a:t>
                      </a:r>
                      <a:r>
                        <a:rPr lang="en-US" sz="700" dirty="0" err="1">
                          <a:latin typeface="Calibri" panose="020F0502020204030204" pitchFamily="34" charset="0"/>
                          <a:cs typeface="Calibri" panose="020F0502020204030204" pitchFamily="34" charset="0"/>
                        </a:rPr>
                        <a:t>Stowmarket</a:t>
                      </a:r>
                      <a:r>
                        <a:rPr lang="en-US" sz="700" dirty="0">
                          <a:latin typeface="Calibri" panose="020F0502020204030204" pitchFamily="34" charset="0"/>
                          <a:cs typeface="Calibri" panose="020F0502020204030204" pitchFamily="34" charset="0"/>
                        </a:rPr>
                        <a:t> Leisure Centre with </a:t>
                      </a:r>
                      <a:r>
                        <a:rPr lang="en-US" sz="700" dirty="0" err="1">
                          <a:latin typeface="Calibri" panose="020F0502020204030204" pitchFamily="34" charset="0"/>
                          <a:cs typeface="Calibri" panose="020F0502020204030204" pitchFamily="34" charset="0"/>
                        </a:rPr>
                        <a:t>trining</a:t>
                      </a:r>
                      <a:r>
                        <a:rPr lang="en-US" sz="700" dirty="0">
                          <a:latin typeface="Calibri" panose="020F0502020204030204" pitchFamily="34" charset="0"/>
                          <a:cs typeface="Calibri" panose="020F0502020204030204" pitchFamily="34" charset="0"/>
                        </a:rPr>
                        <a:t> from a qualified swimming coach supported by trained Tas from school. </a:t>
                      </a:r>
                    </a:p>
                    <a:p>
                      <a:r>
                        <a:rPr lang="en-US" sz="700" dirty="0">
                          <a:latin typeface="Calibri" panose="020F0502020204030204" pitchFamily="34" charset="0"/>
                          <a:cs typeface="Calibri" panose="020F0502020204030204" pitchFamily="34" charset="0"/>
                        </a:rPr>
                        <a:t>Transport costs were reduced by taking cars instead of a coach.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are only now swimming for one year rather than three.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still had one child who didn’t reach the criteria before finishing.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in year 5 had ten swimming lessons at </a:t>
                      </a:r>
                      <a:r>
                        <a:rPr lang="en-US" sz="700" dirty="0" err="1">
                          <a:latin typeface="Calibri" panose="020F0502020204030204" pitchFamily="34" charset="0"/>
                          <a:cs typeface="Calibri" panose="020F0502020204030204" pitchFamily="34" charset="0"/>
                        </a:rPr>
                        <a:t>Stowmarket</a:t>
                      </a:r>
                      <a:r>
                        <a:rPr lang="en-US" sz="700" dirty="0">
                          <a:latin typeface="Calibri" panose="020F0502020204030204" pitchFamily="34" charset="0"/>
                          <a:cs typeface="Calibri" panose="020F0502020204030204" pitchFamily="34" charset="0"/>
                        </a:rPr>
                        <a:t> Leisure Centre with </a:t>
                      </a:r>
                      <a:r>
                        <a:rPr lang="en-US" sz="700" dirty="0" err="1">
                          <a:latin typeface="Calibri" panose="020F0502020204030204" pitchFamily="34" charset="0"/>
                          <a:cs typeface="Calibri" panose="020F0502020204030204" pitchFamily="34" charset="0"/>
                        </a:rPr>
                        <a:t>trining</a:t>
                      </a:r>
                      <a:r>
                        <a:rPr lang="en-US" sz="700" dirty="0">
                          <a:latin typeface="Calibri" panose="020F0502020204030204" pitchFamily="34" charset="0"/>
                          <a:cs typeface="Calibri" panose="020F0502020204030204" pitchFamily="34" charset="0"/>
                        </a:rPr>
                        <a:t> from a qualified swimming coach supported by trained Tas from school. </a:t>
                      </a:r>
                    </a:p>
                    <a:p>
                      <a:r>
                        <a:rPr lang="en-US" sz="700" dirty="0">
                          <a:latin typeface="Calibri" panose="020F0502020204030204" pitchFamily="34" charset="0"/>
                          <a:cs typeface="Calibri" panose="020F0502020204030204" pitchFamily="34" charset="0"/>
                        </a:rPr>
                        <a:t>Transport costs were reduced by taking cars instead of a coach.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are only now swimming for one year rather than three.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still had one child who didn’t reach the criteria before finishing.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375002633"/>
              </p:ext>
            </p:extLst>
          </p:nvPr>
        </p:nvGraphicFramePr>
        <p:xfrm>
          <a:off x="241825" y="283020"/>
          <a:ext cx="5530128" cy="36880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staff using Get Set 4 Pe more effectively.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Staff working with sports coaches at enrichment days to develop knowledge of unfamiliar sports.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Teachers not teaching PE as much as they used to.</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Lack of engagement in CPD and taking children to sports events.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Daily sports leaders sessions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coaches running lunch clubs three days per week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after school clubs four days per week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attended 15 SSP events as well as other inclusive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Half termly enrichment days.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Gymnastics enrichment day at Pipers Vale Gymnastics </a:t>
                      </a:r>
                      <a:r>
                        <a:rPr lang="en-US" sz="700" dirty="0" err="1">
                          <a:latin typeface="Calibri" panose="020F0502020204030204" pitchFamily="34" charset="0"/>
                          <a:cs typeface="Calibri" panose="020F0502020204030204" pitchFamily="34" charset="0"/>
                        </a:rPr>
                        <a:t>centre</a:t>
                      </a:r>
                      <a:r>
                        <a:rPr lang="en-US" sz="700" dirty="0">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Better take up from SEND children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Trying to engage less enthusiastic children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Intra school events were lacking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Only one teacher supports sports events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879817355"/>
              </p:ext>
            </p:extLst>
          </p:nvPr>
        </p:nvGraphicFramePr>
        <p:xfrm>
          <a:off x="241825" y="283020"/>
          <a:ext cx="5530128" cy="37795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Achievements of the children in and out of school celebrated in celebration assembly.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Celebration board in school hall.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Local clubs flyers distributed to parents.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Active links with local sports clubs.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Parents below year 5/6 may not be as aware as most events are aimed at the older children.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clubs are aimed at both sexes.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Tournaments entered include mixed, boys and girls.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Enrichment days for sports the children don’t usually have access to.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One enrichment day focused on </a:t>
                      </a:r>
                      <a:r>
                        <a:rPr lang="en-US" sz="700" dirty="0" err="1">
                          <a:latin typeface="Calibri" panose="020F0502020204030204" pitchFamily="34" charset="0"/>
                          <a:cs typeface="Calibri" panose="020F0502020204030204" pitchFamily="34" charset="0"/>
                        </a:rPr>
                        <a:t>Paralymics</a:t>
                      </a:r>
                      <a:r>
                        <a:rPr lang="en-US" sz="700" dirty="0">
                          <a:latin typeface="Calibri" panose="020F0502020204030204" pitchFamily="34" charset="0"/>
                          <a:cs typeface="Calibri" panose="020F0502020204030204" pitchFamily="34" charset="0"/>
                        </a:rPr>
                        <a: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Lack of equipment can make teaching difficult.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Difficulty getting a range of girls to take part in events.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Over 15 events participated in over the year organized by Gipping Valley SSP.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37 children from year 3-6 attended events.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Lack of staff engagement meant we didn’t enter any year 3/4 events.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85361771"/>
              </p:ext>
            </p:extLst>
          </p:nvPr>
        </p:nvGraphicFramePr>
        <p:xfrm>
          <a:off x="342900" y="2352676"/>
          <a:ext cx="5497286" cy="226247"/>
        </p:xfrm>
        <a:graphic>
          <a:graphicData uri="http://schemas.openxmlformats.org/drawingml/2006/table">
            <a:tbl>
              <a:tblPr firstRow="1" bandRow="1">
                <a:tableStyleId>{5C22544A-7EE6-4342-B048-85BDC9FD1C3A}</a:tableStyleId>
              </a:tblPr>
              <a:tblGrid>
                <a:gridCol w="5497286">
                  <a:extLst>
                    <a:ext uri="{9D8B030D-6E8A-4147-A177-3AD203B41FA5}">
                      <a16:colId xmlns:a16="http://schemas.microsoft.com/office/drawing/2014/main" val="1532179531"/>
                    </a:ext>
                  </a:extLst>
                </a:gridCol>
              </a:tblGrid>
              <a:tr h="226247">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316601890"/>
              </p:ext>
            </p:extLst>
          </p:nvPr>
        </p:nvGraphicFramePr>
        <p:xfrm>
          <a:off x="244929" y="283020"/>
          <a:ext cx="5527024" cy="3883847"/>
        </p:xfrm>
        <a:graphic>
          <a:graphicData uri="http://schemas.openxmlformats.org/drawingml/2006/table">
            <a:tbl>
              <a:tblPr firstRow="1" bandRow="1">
                <a:tableStyleId>{5C22544A-7EE6-4342-B048-85BDC9FD1C3A}</a:tableStyleId>
              </a:tblPr>
              <a:tblGrid>
                <a:gridCol w="1287101">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latin typeface="Calibri" panose="020F0502020204030204" pitchFamily="34" charset="0"/>
                          <a:cs typeface="Calibri" panose="020F0502020204030204" pitchFamily="34" charset="0"/>
                        </a:rPr>
                        <a:t>Focus on teacher training ensuring all teachers are confident to enjoy teaching High Quality Physical Education.</a:t>
                      </a:r>
                    </a:p>
                    <a:p>
                      <a:pPr algn="l">
                        <a:lnSpc>
                          <a:spcPct val="100000"/>
                        </a:lnSpc>
                      </a:pP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confidence surveys, pupils attainment data, lesson observation reviews, pupil voice.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increase participation of girls in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girls are active and feel comfortable attending events.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Figures prove more girls are attending than last year.</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Figures prove more girls are attending than last year.</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increase participation  of SEND children in school.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SEND children feel welcome and want to attend sport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SEND children attending SSP and inclusive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Competition participation figures.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increase the range of sporting opportunities in and out of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Children will take part in a wider range of sports so they have the chance to find a sport that appeals to them.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Enrichments days and developing local club links.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Data collected on participation.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increase the amount of intra school events in </a:t>
                      </a:r>
                      <a:r>
                        <a:rPr lang="en-US" sz="600" dirty="0" err="1">
                          <a:effectLst/>
                          <a:latin typeface="Calibri" panose="020F0502020204030204" pitchFamily="34" charset="0"/>
                          <a:cs typeface="Calibri" panose="020F0502020204030204" pitchFamily="34" charset="0"/>
                        </a:rPr>
                        <a:t>schoool</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Ensure children are more active and build competitive skills in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Sports leaders to organize.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Figures recorded of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programme),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54720657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increase participation in girls and SEND children in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encouragement for the children to attend.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Enter more inclusive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Achievements celebrated.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girls and SEND children feeling confident to attend events and achieving well.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Photographs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Attendance figures.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121158209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increase the range of sporting </a:t>
                      </a:r>
                      <a:r>
                        <a:rPr lang="en-US" sz="600" dirty="0" err="1">
                          <a:solidFill>
                            <a:schemeClr val="tx1"/>
                          </a:solidFill>
                          <a:latin typeface="Calibri" panose="020F0502020204030204" pitchFamily="34" charset="0"/>
                          <a:cs typeface="Calibri" panose="020F0502020204030204" pitchFamily="34" charset="0"/>
                        </a:rPr>
                        <a:t>opportunites</a:t>
                      </a:r>
                      <a:r>
                        <a:rPr lang="en-US" sz="600" dirty="0">
                          <a:solidFill>
                            <a:schemeClr val="tx1"/>
                          </a:solidFill>
                          <a:latin typeface="Calibri" panose="020F0502020204030204" pitchFamily="34" charset="0"/>
                          <a:cs typeface="Calibri" panose="020F0502020204030204" pitchFamily="34" charset="0"/>
                        </a:rPr>
                        <a:t> available for children in and out of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 links with local sports clubs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Send out flyers from local sports groups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Enrichment days planned to be diverse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having access to a wider range of sports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joining a range of local sports clubs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enjoying enrichment days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Figures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Photographs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399669922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increase the number of intra school events in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Teacher and sports leaders to organize a programme of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being more active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developing competitive skills.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to develop sporting skills.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Record of events </a:t>
                      </a:r>
                      <a:r>
                        <a:rPr lang="en-US" sz="600">
                          <a:solidFill>
                            <a:schemeClr val="tx1"/>
                          </a:solidFill>
                          <a:latin typeface="Calibri" panose="020F0502020204030204" pitchFamily="34" charset="0"/>
                          <a:cs typeface="Calibri" panose="020F0502020204030204" pitchFamily="34" charset="0"/>
                        </a:rPr>
                        <a:t>and results.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63486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1520</TotalTime>
  <Words>2603</Words>
  <Application>Microsoft Office PowerPoint</Application>
  <PresentationFormat>Custom</PresentationFormat>
  <Paragraphs>333</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M.Palmer</cp:lastModifiedBy>
  <cp:revision>17</cp:revision>
  <dcterms:created xsi:type="dcterms:W3CDTF">2025-10-08T18:09:30Z</dcterms:created>
  <dcterms:modified xsi:type="dcterms:W3CDTF">2026-09-27T19:37:18Z</dcterms:modified>
</cp:coreProperties>
</file>